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8" r:id="rId2"/>
    <p:sldId id="262" r:id="rId3"/>
    <p:sldId id="2146" r:id="rId4"/>
    <p:sldId id="2147" r:id="rId5"/>
    <p:sldId id="2148" r:id="rId6"/>
    <p:sldId id="2150" r:id="rId7"/>
    <p:sldId id="2151" r:id="rId8"/>
    <p:sldId id="2156" r:id="rId9"/>
    <p:sldId id="2155" r:id="rId10"/>
    <p:sldId id="2158" r:id="rId11"/>
    <p:sldId id="263" r:id="rId12"/>
    <p:sldId id="2145" r:id="rId13"/>
    <p:sldId id="2154" r:id="rId14"/>
    <p:sldId id="2135" r:id="rId15"/>
    <p:sldId id="2113" r:id="rId16"/>
    <p:sldId id="2027" r:id="rId17"/>
    <p:sldId id="2086" r:id="rId18"/>
    <p:sldId id="202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7EB2"/>
    <a:srgbClr val="9691CC"/>
    <a:srgbClr val="0065FC"/>
    <a:srgbClr val="341933"/>
    <a:srgbClr val="562855"/>
    <a:srgbClr val="755DD9"/>
    <a:srgbClr val="92278F"/>
    <a:srgbClr val="8EA9E3"/>
    <a:srgbClr val="F2F2F2"/>
    <a:srgbClr val="715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89"/>
    <p:restoredTop sz="92367" autoAdjust="0"/>
  </p:normalViewPr>
  <p:slideViewPr>
    <p:cSldViewPr snapToGrid="0" snapToObjects="1" showGuides="1">
      <p:cViewPr>
        <p:scale>
          <a:sx n="96" d="100"/>
          <a:sy n="96" d="100"/>
        </p:scale>
        <p:origin x="1864" y="500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02/11/2021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11/2/2021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sections/composants</a:t>
            </a:r>
          </a:p>
          <a:p>
            <a:endParaRPr lang="fr-FR" noProof="0" dirty="0" smtClean="0"/>
          </a:p>
          <a:p>
            <a:r>
              <a:rPr lang="fr-FR" noProof="0" dirty="0" smtClean="0"/>
              <a:t>Chaque page a un « Header » et un « </a:t>
            </a:r>
            <a:r>
              <a:rPr lang="fr-FR" noProof="0" dirty="0" err="1" smtClean="0"/>
              <a:t>Footer</a:t>
            </a:r>
            <a:r>
              <a:rPr lang="fr-FR" noProof="0" dirty="0" smtClean="0"/>
              <a:t> ».</a:t>
            </a:r>
          </a:p>
          <a:p>
            <a:endParaRPr lang="fr-FR" noProof="0" dirty="0" smtClean="0"/>
          </a:p>
          <a:p>
            <a:r>
              <a:rPr lang="fr-FR" noProof="0" dirty="0" smtClean="0"/>
              <a:t>Accueil: Banner, Cartes…</a:t>
            </a:r>
          </a:p>
          <a:p>
            <a:r>
              <a:rPr lang="fr-FR" noProof="0" dirty="0" smtClean="0"/>
              <a:t>Logements : Carrousel, Hôte, Ratings, Tags et 2x</a:t>
            </a:r>
            <a:r>
              <a:rPr lang="fr-FR" baseline="0" noProof="0" dirty="0" smtClean="0"/>
              <a:t> listes déroulantes…</a:t>
            </a:r>
          </a:p>
          <a:p>
            <a:r>
              <a:rPr lang="en-GB" baseline="0" noProof="0" dirty="0" smtClean="0"/>
              <a:t>A Propos: Banner, 4x </a:t>
            </a:r>
            <a:r>
              <a:rPr lang="fr-FR" baseline="0" noProof="0" dirty="0" smtClean="0"/>
              <a:t>listes déroulantes…</a:t>
            </a:r>
          </a:p>
          <a:p>
            <a:r>
              <a:rPr lang="en-GB" baseline="0" noProof="0" dirty="0" err="1" smtClean="0"/>
              <a:t>Erreur</a:t>
            </a:r>
            <a:r>
              <a:rPr lang="en-GB" baseline="0" noProof="0" dirty="0" smtClean="0"/>
              <a:t>: Error…</a:t>
            </a:r>
            <a:endParaRPr lang="fr-FR" baseline="0" noProof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54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route permet d'afficher des composants de manière conditionnelle, si le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(chemin) de l'URL correspond au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 la route.</a:t>
            </a:r>
          </a:p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route allows to display components conditionally, if the path of the URL matches the path of the route.</a:t>
            </a: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**utiliser une méthode différente pour la déclaration de route qui nous permet d'accéder à l'historique</a:t>
            </a: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23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permet la navigation vers chaque page de logement (route) en ajoutant un lien autour de chaque carte (l'id est passé comme paramètre dans l'URL)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dirty="0" smtClean="0"/>
              <a:t>We allow navigation (route) to each housing page by adding a link around each card (the id is passed as a parameter in the URL)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39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018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=""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=""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=""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=""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=""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=""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=""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=""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=""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=""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=""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=""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=""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=""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=""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=""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=""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=""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11/2/2021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25.png"/><Relationship Id="rId7" Type="http://schemas.openxmlformats.org/officeDocument/2006/relationships/image" Target="../media/image28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27.jpg"/><Relationship Id="rId10" Type="http://schemas.openxmlformats.org/officeDocument/2006/relationships/image" Target="../media/image30.jpg"/><Relationship Id="rId4" Type="http://schemas.openxmlformats.org/officeDocument/2006/relationships/image" Target="../media/image26.jpg"/><Relationship Id="rId9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g"/><Relationship Id="rId5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1.jpg"/><Relationship Id="rId10" Type="http://schemas.openxmlformats.org/officeDocument/2006/relationships/image" Target="../media/image12.jpg"/><Relationship Id="rId4" Type="http://schemas.openxmlformats.org/officeDocument/2006/relationships/image" Target="../media/image7.jpg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5.jpg"/><Relationship Id="rId4" Type="http://schemas.openxmlformats.org/officeDocument/2006/relationships/image" Target="../media/image1.jp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6.jpg"/><Relationship Id="rId7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8.jpg"/><Relationship Id="rId7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4.jpg"/><Relationship Id="rId4" Type="http://schemas.openxmlformats.org/officeDocument/2006/relationships/image" Target="../media/image20.jpg"/><Relationship Id="rId9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Dixième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0"/>
          <p:cNvGrpSpPr>
            <a:grpSpLocks noChangeAspect="1"/>
          </p:cNvGrpSpPr>
          <p:nvPr/>
        </p:nvGrpSpPr>
        <p:grpSpPr>
          <a:xfrm>
            <a:off x="428345" y="1642869"/>
            <a:ext cx="4580490" cy="2636752"/>
            <a:chOff x="5898415" y="1976415"/>
            <a:chExt cx="5654530" cy="3255020"/>
          </a:xfrm>
        </p:grpSpPr>
        <p:sp>
          <p:nvSpPr>
            <p:cNvPr id="51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1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2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3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4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pic>
        <p:nvPicPr>
          <p:cNvPr id="11" name="Image 10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29" y="1789066"/>
            <a:ext cx="3492000" cy="2232000"/>
          </a:xfrm>
          <a:prstGeom prst="rect">
            <a:avLst/>
          </a:prstGeom>
        </p:spPr>
      </p:pic>
      <p:pic>
        <p:nvPicPr>
          <p:cNvPr id="38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9579" y="1457931"/>
            <a:ext cx="2410816" cy="3671015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566" y="1970171"/>
            <a:ext cx="1476000" cy="2606400"/>
          </a:xfrm>
          <a:prstGeom prst="rect">
            <a:avLst/>
          </a:prstGeom>
        </p:spPr>
      </p:pic>
      <p:pic>
        <p:nvPicPr>
          <p:cNvPr id="67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9228" y="2999679"/>
            <a:ext cx="2410816" cy="3671015"/>
          </a:xfrm>
          <a:prstGeom prst="rect">
            <a:avLst/>
          </a:prstGeom>
        </p:spPr>
      </p:pic>
      <p:pic>
        <p:nvPicPr>
          <p:cNvPr id="9" name="Image 8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433" y="3477421"/>
            <a:ext cx="1476000" cy="2604974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458" y="1655921"/>
            <a:ext cx="2448000" cy="3600000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591" y="1943113"/>
            <a:ext cx="2232000" cy="2952000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632225" y="839079"/>
            <a:ext cx="843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503000000000000" pitchFamily="2" charset="0"/>
                <a:cs typeface="Abhaya Libre" panose="02000503000000000000" pitchFamily="2" charset="0"/>
              </a:rPr>
              <a:t>Le site est adapté aux desktops, aux tablettes et aux mobiles : Démonstration en direct.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Responsive design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19" name="Group 20"/>
          <p:cNvGrpSpPr>
            <a:grpSpLocks noChangeAspect="1"/>
          </p:cNvGrpSpPr>
          <p:nvPr/>
        </p:nvGrpSpPr>
        <p:grpSpPr>
          <a:xfrm>
            <a:off x="1238439" y="3795835"/>
            <a:ext cx="4580490" cy="2636752"/>
            <a:chOff x="5898415" y="1976415"/>
            <a:chExt cx="5654530" cy="3255020"/>
          </a:xfrm>
        </p:grpSpPr>
        <p:sp>
          <p:nvSpPr>
            <p:cNvPr id="2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1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2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3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0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3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4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5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6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7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4860343" y="2620010"/>
            <a:ext cx="328204" cy="224430"/>
            <a:chOff x="507666" y="2623456"/>
            <a:chExt cx="6245976" cy="1251856"/>
          </a:xfrm>
        </p:grpSpPr>
        <p:sp>
          <p:nvSpPr>
            <p:cNvPr id="40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9116989" y="5560820"/>
            <a:ext cx="328204" cy="224430"/>
            <a:chOff x="507666" y="2623456"/>
            <a:chExt cx="6245976" cy="1251856"/>
          </a:xfrm>
        </p:grpSpPr>
        <p:sp>
          <p:nvSpPr>
            <p:cNvPr id="44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5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238439" y="6441554"/>
            <a:ext cx="458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Portable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446260" y="6441554"/>
            <a:ext cx="24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Tablette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5" name="Image 6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60" y="2841554"/>
            <a:ext cx="2448000" cy="3600000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11" y="3130395"/>
            <a:ext cx="2232000" cy="2952000"/>
          </a:xfrm>
          <a:prstGeom prst="rect">
            <a:avLst/>
          </a:prstGeom>
        </p:spPr>
      </p:pic>
      <p:sp>
        <p:nvSpPr>
          <p:cNvPr id="4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700646" y="6441554"/>
            <a:ext cx="1614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Mobile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2" name="Image 11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89" y="3934978"/>
            <a:ext cx="3492000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5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9" y="1519868"/>
            <a:ext cx="2709995" cy="4304949"/>
          </a:xfrm>
          <a:prstGeom prst="rect">
            <a:avLst/>
          </a:prstGeom>
        </p:spPr>
      </p:pic>
      <p:pic>
        <p:nvPicPr>
          <p:cNvPr id="20" name="Image 19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617" y="1864938"/>
            <a:ext cx="2494800" cy="362479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98" y="1512979"/>
            <a:ext cx="2710404" cy="4305600"/>
          </a:xfrm>
          <a:prstGeom prst="rect">
            <a:avLst/>
          </a:prstGeom>
        </p:spPr>
      </p:pic>
      <p:pic>
        <p:nvPicPr>
          <p:cNvPr id="21" name="Image 2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240" y="1845994"/>
            <a:ext cx="2496219" cy="362479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4" y="1512979"/>
            <a:ext cx="2709995" cy="430494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446359"/>
            <a:ext cx="1076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4 pages: </a:t>
            </a:r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Accueil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Logements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A Propos et </a:t>
            </a:r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</a:t>
            </a: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9 Composants: Header,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Bannière, Carrousel, Carte, Hôte, Tags, Ratings,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(menu déroulant).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pic>
        <p:nvPicPr>
          <p:cNvPr id="22" name="Image 2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7" y="1858049"/>
            <a:ext cx="2494800" cy="36247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512240" y="2074549"/>
            <a:ext cx="2496219" cy="1304776"/>
          </a:xfrm>
          <a:prstGeom prst="rect">
            <a:avLst/>
          </a:prstGeom>
          <a:noFill/>
          <a:ln>
            <a:solidFill>
              <a:srgbClr val="9691C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 bwMode="auto">
          <a:xfrm>
            <a:off x="3508027" y="3411229"/>
            <a:ext cx="2496218" cy="39852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 bwMode="auto">
          <a:xfrm>
            <a:off x="684302" y="2611619"/>
            <a:ext cx="2467685" cy="2871223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 bwMode="auto">
          <a:xfrm>
            <a:off x="6323617" y="2834286"/>
            <a:ext cx="2494800" cy="197740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 bwMode="auto">
          <a:xfrm>
            <a:off x="3548016" y="3653308"/>
            <a:ext cx="741893" cy="1364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 bwMode="auto">
          <a:xfrm>
            <a:off x="5437650" y="3649484"/>
            <a:ext cx="539471" cy="141926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 bwMode="auto">
          <a:xfrm>
            <a:off x="5435737" y="3427021"/>
            <a:ext cx="539471" cy="20379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 bwMode="auto">
          <a:xfrm>
            <a:off x="3512241" y="3833140"/>
            <a:ext cx="2496218" cy="9599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 bwMode="auto">
          <a:xfrm>
            <a:off x="3565364" y="3841659"/>
            <a:ext cx="1139515" cy="856209"/>
          </a:xfrm>
          <a:prstGeom prst="rect">
            <a:avLst/>
          </a:prstGeom>
          <a:noFill/>
          <a:ln>
            <a:solidFill>
              <a:srgbClr val="56285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 bwMode="auto">
          <a:xfrm>
            <a:off x="749196" y="2672433"/>
            <a:ext cx="1124639" cy="884307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657188" y="2072951"/>
            <a:ext cx="2494800" cy="497375"/>
          </a:xfrm>
          <a:prstGeom prst="rect">
            <a:avLst/>
          </a:prstGeom>
          <a:noFill/>
          <a:ln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6323199" y="2093157"/>
            <a:ext cx="2495218" cy="718825"/>
          </a:xfrm>
          <a:prstGeom prst="rect">
            <a:avLst/>
          </a:prstGeom>
          <a:noFill/>
          <a:ln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 bwMode="auto">
          <a:xfrm>
            <a:off x="6353036" y="3860267"/>
            <a:ext cx="2437663" cy="449289"/>
          </a:xfrm>
          <a:prstGeom prst="rect">
            <a:avLst/>
          </a:prstGeom>
          <a:noFill/>
          <a:ln>
            <a:solidFill>
              <a:srgbClr val="56285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94" y="1513630"/>
            <a:ext cx="2709995" cy="4304949"/>
          </a:xfrm>
          <a:prstGeom prst="rect">
            <a:avLst/>
          </a:prstGeom>
        </p:spPr>
      </p:pic>
      <p:pic>
        <p:nvPicPr>
          <p:cNvPr id="34" name="Image 3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791" y="1848624"/>
            <a:ext cx="2494800" cy="3624793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9140791" y="2093158"/>
            <a:ext cx="2494800" cy="2718530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 bwMode="auto">
          <a:xfrm>
            <a:off x="9140791" y="1857875"/>
            <a:ext cx="2496219" cy="2227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 bwMode="auto">
          <a:xfrm>
            <a:off x="11072592" y="1929599"/>
            <a:ext cx="539471" cy="10553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57187" y="2072951"/>
            <a:ext cx="249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Bannière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522625" y="2433423"/>
            <a:ext cx="250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Carrousel</a:t>
            </a:r>
            <a:endParaRPr lang="fr-FR" sz="12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44982" y="3355828"/>
            <a:ext cx="1128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3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</a:t>
            </a:r>
            <a:endParaRPr lang="fr-FR" sz="1200" dirty="0">
              <a:solidFill>
                <a:schemeClr val="accent3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21780" y="2097752"/>
            <a:ext cx="2496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Bannière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52040" y="1843866"/>
            <a:ext cx="250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  <a:endParaRPr lang="fr-FR" sz="12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07029" y="5468893"/>
            <a:ext cx="2562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53036" y="4297627"/>
            <a:ext cx="2437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solidFill>
                  <a:srgbClr val="56285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(menu déroulant)</a:t>
            </a:r>
            <a:endParaRPr lang="fr-FR" sz="1200" dirty="0">
              <a:solidFill>
                <a:srgbClr val="56285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585393" y="4270414"/>
            <a:ext cx="1119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1200" dirty="0">
              <a:solidFill>
                <a:srgbClr val="56285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218733" y="3596736"/>
            <a:ext cx="52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>
                    <a:lumMod val="75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Tags</a:t>
            </a:r>
            <a:endParaRPr lang="fr-FR" sz="1200" dirty="0">
              <a:solidFill>
                <a:schemeClr val="bg1">
                  <a:lumMod val="75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978930" y="3409680"/>
            <a:ext cx="52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Hôte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758002" y="3578534"/>
            <a:ext cx="74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Ratings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3489011" y="3391437"/>
            <a:ext cx="2537074" cy="148748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 bwMode="auto">
          <a:xfrm>
            <a:off x="9107029" y="4860479"/>
            <a:ext cx="2562324" cy="65694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2605" y="1493425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Accueil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393879" y="1498860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Logements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29436" y="1515401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Propos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023460" y="1513630"/>
            <a:ext cx="27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 404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84302" y="5306705"/>
            <a:ext cx="2467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container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489011" y="4707908"/>
            <a:ext cx="2542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container</a:t>
            </a:r>
            <a:endParaRPr lang="fr-FR" sz="10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06736" y="4639244"/>
            <a:ext cx="2504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container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52041" y="4644720"/>
            <a:ext cx="2484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container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814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9" y="1519868"/>
            <a:ext cx="2709995" cy="430494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98" y="1512979"/>
            <a:ext cx="2710404" cy="43056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4" y="1512979"/>
            <a:ext cx="2709995" cy="4304949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70" y="1828157"/>
            <a:ext cx="2520000" cy="3600000"/>
          </a:xfrm>
          <a:prstGeom prst="rect">
            <a:avLst/>
          </a:prstGeom>
        </p:spPr>
      </p:pic>
      <p:pic>
        <p:nvPicPr>
          <p:cNvPr id="31" name="Image 3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30" y="1796755"/>
            <a:ext cx="2520000" cy="3600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34747" y="144735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logement 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(composant Accomodation)</a:t>
            </a:r>
            <a:endParaRPr lang="fr-FR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54801" y="5864472"/>
            <a:ext cx="10286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récupère l'id de l'URL du logement que l'on veut afficher avec "this.props.match.params.id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".</a:t>
            </a: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place ces données dans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state » que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l'on passe comme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aux autres composants. </a:t>
            </a: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Dans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state »,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met l'indice initial à 0 pour la première photo. Lorsque l'on clique sur la flèche correspondante, on augmente/diminue la valeur retenue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« state » et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affiche l'image suivante/précédente. (si c'est la dernière photo :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mettre »state » à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0, si c'est la première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photo: mettre  « state » à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dernière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photo)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auto">
          <a:xfrm>
            <a:off x="6317316" y="2015403"/>
            <a:ext cx="2494800" cy="1319537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05388" y="1996647"/>
            <a:ext cx="249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Carrousel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22987" y="3458416"/>
            <a:ext cx="866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Tags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20806" y="1515590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Logements « 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/:id »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3474962" y="2333218"/>
            <a:ext cx="2503392" cy="309493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484695" y="5138741"/>
            <a:ext cx="25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fr-FR" sz="1200" dirty="0" err="1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5978354" y="2659285"/>
            <a:ext cx="327035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 bwMode="auto">
          <a:xfrm>
            <a:off x="3616392" y="2654993"/>
            <a:ext cx="592429" cy="204580"/>
          </a:xfrm>
          <a:prstGeom prst="rect">
            <a:avLst/>
          </a:prstGeom>
          <a:noFill/>
          <a:ln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8" y="1809332"/>
            <a:ext cx="2520000" cy="360000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61960" y="1518252"/>
            <a:ext cx="27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Accomodation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48884" y="1809332"/>
            <a:ext cx="2537808" cy="1758105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 bwMode="auto">
          <a:xfrm>
            <a:off x="1005076" y="4200023"/>
            <a:ext cx="634982" cy="104029"/>
          </a:xfrm>
          <a:prstGeom prst="rect">
            <a:avLst/>
          </a:prstGeom>
          <a:noFill/>
          <a:ln w="1270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 bwMode="auto">
          <a:xfrm>
            <a:off x="1147196" y="4610700"/>
            <a:ext cx="429370" cy="107934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7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65038" y="2622874"/>
            <a:ext cx="25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</a:t>
            </a:r>
            <a:r>
              <a:rPr lang="en-GB" sz="1200" dirty="0" smtClean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his.props.match.params.id</a:t>
            </a:r>
            <a:endParaRPr lang="fr-FR" sz="1200" dirty="0">
              <a:solidFill>
                <a:srgbClr val="FFFF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487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393" y="1671919"/>
            <a:ext cx="2960605" cy="4703054"/>
          </a:xfrm>
          <a:prstGeom prst="rect">
            <a:avLst/>
          </a:prstGeom>
        </p:spPr>
      </p:pic>
      <p:pic>
        <p:nvPicPr>
          <p:cNvPr id="20" name="Image 19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695" y="2012138"/>
            <a:ext cx="2700000" cy="396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22" y="1671919"/>
            <a:ext cx="2974052" cy="4724416"/>
          </a:xfrm>
          <a:prstGeom prst="rect">
            <a:avLst/>
          </a:prstGeom>
        </p:spPr>
      </p:pic>
      <p:pic>
        <p:nvPicPr>
          <p:cNvPr id="21" name="Image 2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48" y="2012138"/>
            <a:ext cx="2700000" cy="396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931" y="1671919"/>
            <a:ext cx="2960605" cy="470305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rapport de tests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Jest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sur l’ensemble des fichiers d’UI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396335"/>
            <a:ext cx="1076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Couvrir tous les « statements » sauf les appels au back-end firebase. C'est simple, il faut que le rapport de couverture du fichier container/Bills et container/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Newbills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soient verts. Cela devrait permettre d'obtenir un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taux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couverture aux alentours de 80% dans la colonne « statements ».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pic>
        <p:nvPicPr>
          <p:cNvPr id="22" name="Image 2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33" y="2012138"/>
            <a:ext cx="270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9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Interface de l'application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Billed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940694"/>
            <a:ext cx="943108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</a:t>
            </a:r>
            <a:r>
              <a:rPr lang="fr-FR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endParaRPr lang="fr-FR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endParaRPr lang="fr-FR" sz="10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Bug - report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</a:t>
            </a:r>
          </a:p>
          <a:p>
            <a:pPr>
              <a:lnSpc>
                <a:spcPct val="150000"/>
              </a:lnSpc>
            </a:pPr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Fixer les bugs identifiés dans le rapport de bug fourni par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1"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Bug - </a:t>
            </a:r>
            <a:r>
              <a:rPr lang="fr-FR" sz="16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hunt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</a:t>
            </a:r>
          </a:p>
          <a:p>
            <a:pPr marL="0" lvl="1">
              <a:lnSpc>
                <a:spcPct val="150000"/>
              </a:lnSpc>
            </a:pPr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Fixer les bugs identifiés par Leila notre QA sur le parcours employé. Ils sont décrits dans le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kanban.</a:t>
            </a:r>
          </a:p>
          <a:p>
            <a:pPr marL="0" lvl="1">
              <a:lnSpc>
                <a:spcPct val="150000"/>
              </a:lnSpc>
            </a:pP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1"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Tests unitaires et d’intégration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</a:t>
            </a:r>
          </a:p>
          <a:p>
            <a:pPr marL="0" lvl="1">
              <a:lnSpc>
                <a:spcPct val="150000"/>
              </a:lnSpc>
            </a:pPr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Ajouter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des tests unitaires et d'intégration pour les fichiers Bills et </a:t>
            </a:r>
            <a:r>
              <a:rPr lang="fr-FR" sz="1200" dirty="0" err="1">
                <a:latin typeface="Abhaya Libre" panose="02000503000000000000" pitchFamily="2" charset="0"/>
                <a:cs typeface="Abhaya Libre" panose="02000503000000000000" pitchFamily="2" charset="0"/>
              </a:rPr>
              <a:t>NewBill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 : </a:t>
            </a:r>
            <a:endParaRPr lang="fr-FR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Ces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tests permettront d'éliminer ces bugs et d'éviter toute régression lors des prochaines évolutions de la solution.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Note : Certains tests ont déjà été développés (pour le Login, et pour le tableau de bord des administrateurs RH) : Ils peuvent être utilisés pour le reste. </a:t>
            </a:r>
            <a:endParaRPr lang="fr-FR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Couvrir tous les 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« statements »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sauf les appels au back-end firebase. C'est simple, il faut que le rapport de couverture du fichier container/Bills et container/</a:t>
            </a:r>
            <a:r>
              <a:rPr lang="fr-FR" sz="1200" dirty="0" err="1">
                <a:latin typeface="Abhaya Libre" panose="02000503000000000000" pitchFamily="2" charset="0"/>
                <a:cs typeface="Abhaya Libre" panose="02000503000000000000" pitchFamily="2" charset="0"/>
              </a:rPr>
              <a:t>Newbills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 soient verts. Cela devrait permettre d'obtenir un 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taux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de couverture aux alentours de 80% dans la colonne 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« statements ».</a:t>
            </a:r>
          </a:p>
          <a:p>
            <a:endParaRPr lang="en-GB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r>
              <a:rPr lang="fr-FR" sz="1600" b="1" u="sng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[</a:t>
            </a:r>
            <a:r>
              <a:rPr lang="fr-FR" sz="1600" b="1" u="sng" dirty="0">
                <a:latin typeface="Abhaya Libre" panose="02000503000000000000" pitchFamily="2" charset="0"/>
                <a:cs typeface="Abhaya Libre" panose="02000503000000000000" pitchFamily="2" charset="0"/>
              </a:rPr>
              <a:t>E2E test</a:t>
            </a:r>
            <a:r>
              <a:rPr lang="fr-FR" sz="1600" b="1" u="sng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]</a:t>
            </a:r>
          </a:p>
          <a:p>
            <a:endParaRPr lang="fr-FR" sz="500" b="1" u="sng" dirty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I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n'y a pas de temps pour automatiser des tests End-to-End, les tests seront effectués manuellement par Leila.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Un plan de test End-to-End est nécessaire pour la guider.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Le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plan End-to-End a déjà été écrit sur le parcours de l'administrateur RH. Utilisez-le comme source d'inspiration.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>
              <a:lnSpc>
                <a:spcPct val="150000"/>
              </a:lnSpc>
            </a:pPr>
            <a:endParaRPr lang="fr-FR" sz="6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2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=""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=""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Développez une application Web avec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et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817707"/>
            <a:ext cx="931866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Kasa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est dans le métier de la location d’appartements entre particuliers depuis près de 10 ans maintenant. Avec plus de 500 annonces postées chaque jour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Kasa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fait partie des leaders de la location d’appartements entre particuliers en France.</a:t>
            </a: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Démarrer le projet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et développer l’ensemble de l’application, les composants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les routes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Router, en suivant les maquettes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Figma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(responsives !)</a:t>
            </a:r>
          </a:p>
          <a:p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Outils standards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Styling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L’utilisation de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Sass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est optionnelle. CSS est à utiliser par défaut.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librairie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externe</a:t>
            </a:r>
          </a:p>
          <a:p>
            <a:endParaRPr lang="fr-FR" sz="800" b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Contraintes techniques</a:t>
            </a:r>
          </a:p>
          <a:p>
            <a:r>
              <a:rPr lang="fr-FR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est impératif d’utiliser ces éléments de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un code de qualité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Découpage en composants modulaires et réutilisables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composant par fichier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Structure logique des différents fichiers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Utilisation des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entre les composants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Utilisation du state dans les composants quand c'est nécessaire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Gestion des événements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à base de classe, aucun composant fonction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Listes :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permet de faire des choses vraiment intéressantes avec les listes, en itérant dessus, par exemple avec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Il faut les utiliser autant que possible.</a:t>
            </a:r>
          </a:p>
          <a:p>
            <a:endParaRPr lang="fr-FR" sz="8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paramètres des routes sont gérés par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 dans l'URL pour récupérer les informations de chaque logement.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existe une page par route.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404 est renvoyée pour chaque route inexistante, ou si une valeur présente dans l’URL ne fait pas partie des données renseignées.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logique du routeur est réunie dans un seul fichier.</a:t>
            </a:r>
          </a:p>
          <a:p>
            <a:endParaRPr lang="fr-FR" sz="8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Général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pas produire d’erreur ou de warning dans la console.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9" y="1519868"/>
            <a:ext cx="2709995" cy="4304949"/>
          </a:xfrm>
          <a:prstGeom prst="rect">
            <a:avLst/>
          </a:prstGeom>
        </p:spPr>
      </p:pic>
      <p:pic>
        <p:nvPicPr>
          <p:cNvPr id="20" name="Image 19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617" y="1864938"/>
            <a:ext cx="2494800" cy="362479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98" y="1512979"/>
            <a:ext cx="2710404" cy="4305600"/>
          </a:xfrm>
          <a:prstGeom prst="rect">
            <a:avLst/>
          </a:prstGeom>
        </p:spPr>
      </p:pic>
      <p:pic>
        <p:nvPicPr>
          <p:cNvPr id="21" name="Image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240" y="1845994"/>
            <a:ext cx="2496219" cy="362479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4" y="1512979"/>
            <a:ext cx="2709995" cy="430494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2604" y="5887867"/>
            <a:ext cx="1019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 Header,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Host,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Tags, Ratings,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(menu déroulant) et erreur.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pic>
        <p:nvPicPr>
          <p:cNvPr id="22" name="Image 21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7" y="1858049"/>
            <a:ext cx="2494800" cy="36247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512240" y="2066734"/>
            <a:ext cx="2496219" cy="1304776"/>
          </a:xfrm>
          <a:prstGeom prst="rect">
            <a:avLst/>
          </a:prstGeom>
          <a:noFill/>
          <a:ln w="12700">
            <a:solidFill>
              <a:srgbClr val="9691C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 bwMode="auto">
          <a:xfrm>
            <a:off x="3508027" y="3411229"/>
            <a:ext cx="2496218" cy="39852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 bwMode="auto">
          <a:xfrm>
            <a:off x="684302" y="2606144"/>
            <a:ext cx="2467685" cy="287122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 bwMode="auto">
          <a:xfrm>
            <a:off x="6323617" y="2834286"/>
            <a:ext cx="2494800" cy="197740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 bwMode="auto">
          <a:xfrm>
            <a:off x="3548016" y="3653308"/>
            <a:ext cx="741893" cy="13645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 bwMode="auto">
          <a:xfrm>
            <a:off x="5437650" y="3649484"/>
            <a:ext cx="539471" cy="141926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 bwMode="auto">
          <a:xfrm>
            <a:off x="5435737" y="3427021"/>
            <a:ext cx="539471" cy="203791"/>
          </a:xfrm>
          <a:prstGeom prst="rect">
            <a:avLst/>
          </a:prstGeom>
          <a:noFill/>
          <a:ln w="12700">
            <a:solidFill>
              <a:schemeClr val="accent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 bwMode="auto">
          <a:xfrm>
            <a:off x="3512241" y="3833140"/>
            <a:ext cx="2496218" cy="9599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 bwMode="auto">
          <a:xfrm>
            <a:off x="3565364" y="3841659"/>
            <a:ext cx="1139515" cy="856209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 bwMode="auto">
          <a:xfrm>
            <a:off x="749196" y="2672433"/>
            <a:ext cx="1124639" cy="884307"/>
          </a:xfrm>
          <a:prstGeom prst="rect">
            <a:avLst/>
          </a:prstGeom>
          <a:noFill/>
          <a:ln w="12700">
            <a:solidFill>
              <a:srgbClr val="0070C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657188" y="2072951"/>
            <a:ext cx="2494800" cy="497375"/>
          </a:xfrm>
          <a:prstGeom prst="rect">
            <a:avLst/>
          </a:prstGeom>
          <a:noFill/>
          <a:ln w="1270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6323199" y="2093157"/>
            <a:ext cx="2495218" cy="718825"/>
          </a:xfrm>
          <a:prstGeom prst="rect">
            <a:avLst/>
          </a:prstGeom>
          <a:noFill/>
          <a:ln w="1270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 bwMode="auto">
          <a:xfrm>
            <a:off x="6353036" y="3860267"/>
            <a:ext cx="2437663" cy="449289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94" y="1513630"/>
            <a:ext cx="2709995" cy="4304949"/>
          </a:xfrm>
          <a:prstGeom prst="rect">
            <a:avLst/>
          </a:prstGeom>
        </p:spPr>
      </p:pic>
      <p:pic>
        <p:nvPicPr>
          <p:cNvPr id="34" name="Image 33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791" y="1848624"/>
            <a:ext cx="2494800" cy="3624793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9140791" y="2120864"/>
            <a:ext cx="2494800" cy="269082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 bwMode="auto">
          <a:xfrm>
            <a:off x="9140791" y="1857875"/>
            <a:ext cx="2496219" cy="22275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 bwMode="auto">
          <a:xfrm>
            <a:off x="11072592" y="1929599"/>
            <a:ext cx="539471" cy="10553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57187" y="2072951"/>
            <a:ext cx="249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522625" y="2433423"/>
            <a:ext cx="250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endParaRPr lang="fr-FR" sz="12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44982" y="3355828"/>
            <a:ext cx="1128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70C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Card</a:t>
            </a:r>
            <a:endParaRPr lang="fr-FR" sz="1200" dirty="0">
              <a:solidFill>
                <a:srgbClr val="0070C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21780" y="2097752"/>
            <a:ext cx="2496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52040" y="1843866"/>
            <a:ext cx="250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  <a:endParaRPr lang="fr-FR" sz="12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07029" y="5468893"/>
            <a:ext cx="2562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53036" y="4297627"/>
            <a:ext cx="2437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(liste déroulante)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585393" y="4270414"/>
            <a:ext cx="1119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218733" y="3596736"/>
            <a:ext cx="52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Tags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978930" y="3409680"/>
            <a:ext cx="52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accent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Host</a:t>
            </a:r>
            <a:endParaRPr lang="fr-FR" sz="1200" dirty="0">
              <a:solidFill>
                <a:schemeClr val="accent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758002" y="3578534"/>
            <a:ext cx="74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Ratings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3489011" y="3391437"/>
            <a:ext cx="2537074" cy="148748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 bwMode="auto">
          <a:xfrm>
            <a:off x="9107029" y="4860479"/>
            <a:ext cx="2562324" cy="65694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2605" y="1493425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</a:t>
            </a:r>
            <a:r>
              <a:rPr lang="fr-FR" sz="1200" dirty="0" smtClean="0">
                <a:solidFill>
                  <a:srgbClr val="341933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cue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« / »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393879" y="1498860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Logements «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/:id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29436" y="1515401"/>
            <a:ext cx="2702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Propos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/about »</a:t>
            </a:r>
          </a:p>
          <a:p>
            <a:pPr algn="ctr"/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023460" y="1513630"/>
            <a:ext cx="27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52041" y="4568070"/>
            <a:ext cx="2484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811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38" y="1386763"/>
            <a:ext cx="2974052" cy="472441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83" y="1736986"/>
            <a:ext cx="2700000" cy="396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554" y="1386763"/>
            <a:ext cx="2960605" cy="470305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84" y="1380308"/>
            <a:ext cx="2960605" cy="470305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es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routes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et composants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Header/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Footer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221738" y="6111179"/>
            <a:ext cx="963942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Header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sont rendus une seule fois.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5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Chaque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(contenant les autres composants) est rendue entre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ces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deux composants.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4701986" y="1730531"/>
            <a:ext cx="2700000" cy="3960000"/>
            <a:chOff x="1706351" y="1528920"/>
            <a:chExt cx="2700000" cy="3960000"/>
          </a:xfrm>
        </p:grpSpPr>
        <p:pic>
          <p:nvPicPr>
            <p:cNvPr id="13" name="Image 12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351" y="1528920"/>
              <a:ext cx="2700000" cy="3960000"/>
            </a:xfrm>
            <a:prstGeom prst="rect">
              <a:avLst/>
            </a:prstGeom>
          </p:spPr>
        </p:pic>
        <p:pic>
          <p:nvPicPr>
            <p:cNvPr id="7" name="Image 6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351" y="4048920"/>
              <a:ext cx="2700000" cy="1440000"/>
            </a:xfrm>
            <a:prstGeom prst="rect">
              <a:avLst/>
            </a:prstGeom>
          </p:spPr>
        </p:pic>
        <p:pic>
          <p:nvPicPr>
            <p:cNvPr id="10" name="Image 9"/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351" y="1528920"/>
              <a:ext cx="2700000" cy="1980000"/>
            </a:xfrm>
            <a:prstGeom prst="rect">
              <a:avLst/>
            </a:prstGeom>
          </p:spPr>
        </p:pic>
      </p:grpSp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56" y="1736986"/>
            <a:ext cx="2700000" cy="66563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310" y="4896444"/>
            <a:ext cx="2699546" cy="800542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25" name="Rectangle 24"/>
          <p:cNvSpPr/>
          <p:nvPr/>
        </p:nvSpPr>
        <p:spPr bwMode="auto">
          <a:xfrm>
            <a:off x="8030403" y="1736986"/>
            <a:ext cx="2700906" cy="66563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 bwMode="auto">
          <a:xfrm>
            <a:off x="8029950" y="2432092"/>
            <a:ext cx="2701359" cy="2421825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 bwMode="auto">
          <a:xfrm>
            <a:off x="4701986" y="1730531"/>
            <a:ext cx="2700000" cy="19800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4701986" y="4250531"/>
            <a:ext cx="2700000" cy="1440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1358764" y="3451915"/>
            <a:ext cx="2700000" cy="1402002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 bwMode="auto">
          <a:xfrm>
            <a:off x="1648341" y="3296324"/>
            <a:ext cx="399010" cy="11647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 bwMode="auto">
          <a:xfrm>
            <a:off x="1645553" y="4889744"/>
            <a:ext cx="399010" cy="116471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701986" y="3411560"/>
            <a:ext cx="26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701987" y="5421150"/>
            <a:ext cx="2699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188118" y="1414487"/>
            <a:ext cx="3061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rgbClr val="341933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logique du routeur est dans un seul fichier.</a:t>
            </a:r>
            <a:endParaRPr lang="fr-FR" sz="1200" dirty="0">
              <a:solidFill>
                <a:srgbClr val="341933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58765" y="4565824"/>
            <a:ext cx="26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routes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031310" y="1756788"/>
            <a:ext cx="26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  <a:endParaRPr lang="fr-FR" sz="12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029950" y="5467022"/>
            <a:ext cx="2701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068618" y="3953681"/>
            <a:ext cx="3960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7410475" y="2080341"/>
            <a:ext cx="61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7411832" y="5271360"/>
            <a:ext cx="61200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571685" y="1412253"/>
            <a:ext cx="2960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Header et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031309" y="3475149"/>
            <a:ext cx="2699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pages sont affichées ici</a:t>
            </a:r>
            <a:endParaRPr lang="fr-FR" sz="9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742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94" y="1513630"/>
            <a:ext cx="2709995" cy="430494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9" y="1519868"/>
            <a:ext cx="2709995" cy="430494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98" y="1512979"/>
            <a:ext cx="2710404" cy="43056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4" y="1512979"/>
            <a:ext cx="2709995" cy="430494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d'accueil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(composant Home)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54801" y="5826371"/>
            <a:ext cx="10892157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component Home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transmet les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« image,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alternate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au composant Banner afin d'afficher l'image correcte et le texte alternatif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4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« id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&amp;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cover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au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Card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afin que chaque carte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s’affiche correctement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5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permet la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navigation vers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chaque page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logement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(route)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ajoutant un lien autour de chaque carte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l'id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passé comme paramètre dans l'URL)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pic>
        <p:nvPicPr>
          <p:cNvPr id="22" name="Image 2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3" y="1819383"/>
            <a:ext cx="2520000" cy="3600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6344461" y="2609511"/>
            <a:ext cx="2494799" cy="280987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 bwMode="auto">
          <a:xfrm>
            <a:off x="7624196" y="2611068"/>
            <a:ext cx="1137356" cy="884307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6344461" y="2042197"/>
            <a:ext cx="2494800" cy="49737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44460" y="2023441"/>
            <a:ext cx="249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632698" y="2642815"/>
            <a:ext cx="112885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70C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</a:t>
            </a:r>
            <a:endParaRPr lang="fr-FR" sz="1200" dirty="0">
              <a:solidFill>
                <a:srgbClr val="0070C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59878" y="1542384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d’accueil « / »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2" name="Image 5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64" y="1819383"/>
            <a:ext cx="2520000" cy="3600000"/>
          </a:xfrm>
          <a:prstGeom prst="rect">
            <a:avLst/>
          </a:prstGeom>
        </p:spPr>
      </p:pic>
      <p:pic>
        <p:nvPicPr>
          <p:cNvPr id="53" name="Image 52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318" y="2021593"/>
            <a:ext cx="2520000" cy="2700000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 bwMode="auto">
          <a:xfrm>
            <a:off x="3500964" y="1943976"/>
            <a:ext cx="2518354" cy="299808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488165" y="4700376"/>
            <a:ext cx="253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2" name="Image 6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632" y="1819383"/>
            <a:ext cx="2520000" cy="3600000"/>
          </a:xfrm>
          <a:prstGeom prst="rect">
            <a:avLst/>
          </a:prstGeom>
        </p:spPr>
      </p:pic>
      <p:sp>
        <p:nvSpPr>
          <p:cNvPr id="6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22358" y="4098849"/>
            <a:ext cx="25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0070C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Card</a:t>
            </a:r>
            <a:endParaRPr lang="fr-FR" sz="1200" dirty="0">
              <a:solidFill>
                <a:srgbClr val="0070C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5" name="Image 64"/>
          <p:cNvPicPr preferRelativeResize="0"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770" y="2040793"/>
            <a:ext cx="2501588" cy="1903729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 bwMode="auto">
          <a:xfrm>
            <a:off x="9140769" y="2038506"/>
            <a:ext cx="2507726" cy="2313410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6007545" y="2300440"/>
            <a:ext cx="33691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H="1">
            <a:off x="8761552" y="3076507"/>
            <a:ext cx="3960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59803" y="1519868"/>
            <a:ext cx="27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Home (Accueil)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0" name="Image 59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1" y="1804347"/>
            <a:ext cx="2520000" cy="36000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990537" y="4750590"/>
            <a:ext cx="1994435" cy="272279"/>
          </a:xfrm>
          <a:prstGeom prst="rect">
            <a:avLst/>
          </a:prstGeom>
          <a:noFill/>
          <a:ln w="12700">
            <a:solidFill>
              <a:srgbClr val="0070C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 bwMode="auto">
          <a:xfrm>
            <a:off x="1069951" y="4594031"/>
            <a:ext cx="1654088" cy="68069"/>
          </a:xfrm>
          <a:prstGeom prst="rect">
            <a:avLst/>
          </a:prstGeom>
          <a:noFill/>
          <a:ln w="1270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 bwMode="auto">
          <a:xfrm>
            <a:off x="654802" y="2524536"/>
            <a:ext cx="2520000" cy="1274073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69951" y="2935373"/>
            <a:ext cx="561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Fetch()</a:t>
            </a:r>
            <a:endParaRPr lang="fr-FR" sz="800" dirty="0">
              <a:solidFill>
                <a:srgbClr val="FFFF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574480" y="4882700"/>
            <a:ext cx="4926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600" dirty="0" smtClean="0">
                <a:solidFill>
                  <a:srgbClr val="0070C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map()</a:t>
            </a:r>
            <a:endParaRPr lang="fr-FR" sz="600" dirty="0">
              <a:solidFill>
                <a:srgbClr val="0070C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44633"/>
            <a:ext cx="9387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utilise un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fetch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récupérer les données et ensuite utiliser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créer une carte pour chaque logement.</a:t>
            </a:r>
          </a:p>
        </p:txBody>
      </p:sp>
      <p:sp>
        <p:nvSpPr>
          <p:cNvPr id="3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08557" y="4779007"/>
            <a:ext cx="445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 smtClean="0">
                <a:solidFill>
                  <a:srgbClr val="0070C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Card</a:t>
            </a:r>
            <a:endParaRPr lang="fr-FR" sz="1000" dirty="0">
              <a:solidFill>
                <a:srgbClr val="0070C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3133" y="4519880"/>
            <a:ext cx="528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0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784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94" y="1513630"/>
            <a:ext cx="2709995" cy="430494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9" y="1519868"/>
            <a:ext cx="2709995" cy="4304949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719" y="1818090"/>
            <a:ext cx="2520000" cy="360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98" y="1512979"/>
            <a:ext cx="2710404" cy="4305600"/>
          </a:xfrm>
          <a:prstGeom prst="rect">
            <a:avLst/>
          </a:prstGeom>
        </p:spPr>
      </p:pic>
      <p:pic>
        <p:nvPicPr>
          <p:cNvPr id="33" name="Image 3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65" y="1806926"/>
            <a:ext cx="2520000" cy="360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4" y="1512979"/>
            <a:ext cx="2709995" cy="430494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d’a propos </a:t>
            </a:r>
            <a:r>
              <a:rPr lang="fr-FR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(composant 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About)</a:t>
            </a:r>
            <a:endParaRPr lang="fr-FR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54801" y="5833787"/>
            <a:ext cx="10286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About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transmet les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dropdownWidth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dropdownHeight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content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 composant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afin que les listes déroulantes s'affichent correctement dans la page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liste déroulante est ouverte/fermée en basculant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state » entre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vrai/faux lors du clic.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>
            <a:off x="6338373" y="3110773"/>
            <a:ext cx="2494799" cy="348074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6338373" y="2044117"/>
            <a:ext cx="2494800" cy="696691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38372" y="2025361"/>
            <a:ext cx="249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38373" y="3080717"/>
            <a:ext cx="2503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53790" y="1544304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d’a propos « /about »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2" name="Image 5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76" y="1821303"/>
            <a:ext cx="2520000" cy="3600000"/>
          </a:xfrm>
          <a:prstGeom prst="rect">
            <a:avLst/>
          </a:prstGeom>
        </p:spPr>
      </p:pic>
      <p:pic>
        <p:nvPicPr>
          <p:cNvPr id="53" name="Image 52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30" y="2023513"/>
            <a:ext cx="2520000" cy="2700000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 bwMode="auto">
          <a:xfrm>
            <a:off x="3494876" y="1945896"/>
            <a:ext cx="2518354" cy="299808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482077" y="4702296"/>
            <a:ext cx="253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16270" y="5141091"/>
            <a:ext cx="25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Dropdown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9133805" y="1821303"/>
            <a:ext cx="2512198" cy="3599999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6001457" y="2406689"/>
            <a:ext cx="33691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endCxn id="28" idx="3"/>
          </p:cNvCxnSpPr>
          <p:nvPr/>
        </p:nvCxnSpPr>
        <p:spPr>
          <a:xfrm flipH="1">
            <a:off x="8833172" y="3284810"/>
            <a:ext cx="283099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 bwMode="auto">
          <a:xfrm>
            <a:off x="9546417" y="4527152"/>
            <a:ext cx="1539910" cy="9645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39" name="Image 38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60" y="1825675"/>
            <a:ext cx="2520000" cy="360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5" y="1821303"/>
            <a:ext cx="2520001" cy="2343099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8301" y="1544304"/>
            <a:ext cx="27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About (A Propos)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65225" y="2453443"/>
            <a:ext cx="2537808" cy="1690728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 bwMode="auto">
          <a:xfrm>
            <a:off x="1223532" y="3085006"/>
            <a:ext cx="1858373" cy="100394"/>
          </a:xfrm>
          <a:prstGeom prst="rect">
            <a:avLst/>
          </a:prstGeom>
          <a:noFill/>
          <a:ln w="1270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 bwMode="auto">
          <a:xfrm>
            <a:off x="1116852" y="3333401"/>
            <a:ext cx="2038942" cy="396556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 bwMode="auto">
          <a:xfrm>
            <a:off x="9261965" y="2148603"/>
            <a:ext cx="1123006" cy="962170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034391" y="2108149"/>
            <a:ext cx="45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</a:t>
            </a:r>
            <a:r>
              <a:rPr lang="en-GB" sz="8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tate</a:t>
            </a:r>
            <a:endParaRPr lang="fr-FR" sz="105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44633"/>
            <a:ext cx="9387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importe les données nécessaires depuis un fichier et on utilise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créer les 4 listes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déroulantes (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3504" y="3436403"/>
            <a:ext cx="653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8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86032" y="3030479"/>
            <a:ext cx="528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0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805103" y="3583194"/>
            <a:ext cx="4731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map()</a:t>
            </a:r>
            <a:endParaRPr lang="fr-FR" sz="6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8899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84" y="1380308"/>
            <a:ext cx="2960605" cy="4703054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35" y="1688729"/>
            <a:ext cx="2700000" cy="396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554" y="1386763"/>
            <a:ext cx="2960605" cy="4703054"/>
          </a:xfrm>
          <a:prstGeom prst="rect">
            <a:avLst/>
          </a:prstGeom>
        </p:spPr>
      </p:pic>
      <p:pic>
        <p:nvPicPr>
          <p:cNvPr id="45" name="Image 44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475" y="1690789"/>
            <a:ext cx="2700000" cy="396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38" y="1386763"/>
            <a:ext cx="2974052" cy="4724416"/>
          </a:xfrm>
          <a:prstGeom prst="rect">
            <a:avLst/>
          </a:prstGeom>
        </p:spPr>
      </p:pic>
      <p:pic>
        <p:nvPicPr>
          <p:cNvPr id="32" name="Image 3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00" y="1739945"/>
            <a:ext cx="2700000" cy="3960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21133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logement </a:t>
            </a:r>
            <a:r>
              <a:rPr lang="fr-FR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(composant Accomodation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)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221739" y="6111179"/>
            <a:ext cx="963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Dans « state », on met l'indice initial à 0 pour la première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photo.</a:t>
            </a: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l'on clique sur la flèche correspondante, on augmente/diminue la valeur retenue dans « state » et on affiche l'image suivante/précédente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c'est la dernière photo : mettre »state » à 0, si c'est la première photo: mettre  « state » à la dernière photo)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auto">
          <a:xfrm>
            <a:off x="8029950" y="2228850"/>
            <a:ext cx="2701359" cy="3402157"/>
          </a:xfrm>
          <a:prstGeom prst="rect">
            <a:avLst/>
          </a:prstGeom>
          <a:noFill/>
          <a:ln w="28575">
            <a:solidFill>
              <a:srgbClr val="9691C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 bwMode="auto">
          <a:xfrm>
            <a:off x="4827494" y="2107371"/>
            <a:ext cx="2393577" cy="1119923"/>
          </a:xfrm>
          <a:prstGeom prst="rect">
            <a:avLst/>
          </a:prstGeom>
          <a:noFill/>
          <a:ln w="28575">
            <a:solidFill>
              <a:srgbClr val="827EB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1358764" y="1675631"/>
            <a:ext cx="2700000" cy="2012928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221738" y="1413790"/>
            <a:ext cx="2974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Accomodation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54" name="Connecteur droit avec flèche 53"/>
          <p:cNvCxnSpPr/>
          <p:nvPr/>
        </p:nvCxnSpPr>
        <p:spPr>
          <a:xfrm rot="10800000">
            <a:off x="7230475" y="2645127"/>
            <a:ext cx="792000" cy="0"/>
          </a:xfrm>
          <a:prstGeom prst="straightConnector1">
            <a:avLst/>
          </a:prstGeom>
          <a:ln w="28575">
            <a:solidFill>
              <a:srgbClr val="827E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609142" y="2429683"/>
            <a:ext cx="15115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</a:t>
            </a:r>
            <a:r>
              <a:rPr lang="en-GB" sz="800" dirty="0" smtClean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his.props.match.params.id</a:t>
            </a:r>
            <a:endParaRPr lang="fr-FR" sz="800" dirty="0">
              <a:solidFill>
                <a:srgbClr val="FFFF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1766829" y="4374481"/>
            <a:ext cx="634982" cy="104029"/>
          </a:xfrm>
          <a:prstGeom prst="rect">
            <a:avLst/>
          </a:prstGeom>
          <a:noFill/>
          <a:ln w="12700">
            <a:solidFill>
              <a:srgbClr val="827EB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571685" y="1411730"/>
            <a:ext cx="2960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logement 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/:id »</a:t>
            </a:r>
          </a:p>
        </p:txBody>
      </p:sp>
      <p:sp>
        <p:nvSpPr>
          <p:cNvPr id="4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031310" y="5347658"/>
            <a:ext cx="2691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fr-FR" sz="1200" dirty="0" err="1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endParaRPr lang="fr-FR" sz="12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8201092" y="2579252"/>
            <a:ext cx="592429" cy="262898"/>
          </a:xfrm>
          <a:prstGeom prst="rect">
            <a:avLst/>
          </a:prstGeom>
          <a:noFill/>
          <a:ln>
            <a:solidFill>
              <a:srgbClr val="9691C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44633"/>
            <a:ext cx="9387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récupère l'id de l'URL du logement que l'on veut afficher avec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this.props.match.params.id ».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place ces données dans « state » que l'on passe comme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aux autres composants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687835" y="2240016"/>
            <a:ext cx="27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endParaRPr lang="fr-FR" sz="12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451055" y="2787823"/>
            <a:ext cx="45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</a:t>
            </a:r>
            <a:r>
              <a:rPr lang="en-GB" sz="800" dirty="0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tate</a:t>
            </a:r>
            <a:endParaRPr lang="fr-FR" sz="12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220244" y="4329723"/>
            <a:ext cx="684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err="1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endParaRPr lang="fr-FR" sz="8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52527" y="1675630"/>
            <a:ext cx="842377" cy="141811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endCxn id="5" idx="1"/>
          </p:cNvCxnSpPr>
          <p:nvPr/>
        </p:nvCxnSpPr>
        <p:spPr>
          <a:xfrm flipV="1">
            <a:off x="4058764" y="1746536"/>
            <a:ext cx="893763" cy="16203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3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46" y="1512979"/>
            <a:ext cx="2709995" cy="4304949"/>
          </a:xfrm>
          <a:prstGeom prst="rect">
            <a:avLst/>
          </a:prstGeom>
        </p:spPr>
      </p:pic>
      <p:pic>
        <p:nvPicPr>
          <p:cNvPr id="33" name="Image 3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51" y="2048138"/>
            <a:ext cx="2520000" cy="337944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4" y="1512979"/>
            <a:ext cx="2709995" cy="4304949"/>
          </a:xfrm>
          <a:prstGeom prst="rect">
            <a:avLst/>
          </a:prstGeom>
        </p:spPr>
      </p:pic>
      <p:pic>
        <p:nvPicPr>
          <p:cNvPr id="11" name="Image 10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1" y="1790629"/>
            <a:ext cx="2520000" cy="3629810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94" y="1513630"/>
            <a:ext cx="2709995" cy="4304949"/>
          </a:xfrm>
          <a:prstGeom prst="rect">
            <a:avLst/>
          </a:prstGeom>
        </p:spPr>
      </p:pic>
      <p:pic>
        <p:nvPicPr>
          <p:cNvPr id="15" name="Image 1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109" y="1805006"/>
            <a:ext cx="2520000" cy="362981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98" y="1512979"/>
            <a:ext cx="2710404" cy="4305600"/>
          </a:xfrm>
          <a:prstGeom prst="rect">
            <a:avLst/>
          </a:prstGeom>
        </p:spPr>
      </p:pic>
      <p:pic>
        <p:nvPicPr>
          <p:cNvPr id="31" name="Image 3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239" y="1827583"/>
            <a:ext cx="2520000" cy="360000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023460" y="1513630"/>
            <a:ext cx="27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 (Logement)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34747" y="144735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–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Composant Tags, Hôte et Ratings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54801" y="5864472"/>
            <a:ext cx="10286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composant Accomodation envoie les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hostData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=host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(string) au composant Host pour afficher la photo et le nom de l'hôte.</a:t>
            </a: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tagData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=tags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array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au composant Tags et on utilise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afficher les tags.</a:t>
            </a: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ratingNumber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=rating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(chaîne de 1 à 5) au composant Ratings et on utilise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afficher le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star » rating.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=description (string), content=description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(string) et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equipment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(string), content=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equipment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array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pour créer les deux listes déroulantes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...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>
            <a:off x="5159440" y="3390826"/>
            <a:ext cx="846457" cy="226340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3502330" y="3597973"/>
            <a:ext cx="890917" cy="19526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344515" y="3585363"/>
            <a:ext cx="528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Tags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708313" y="3380075"/>
            <a:ext cx="50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Host</a:t>
            </a:r>
            <a:endParaRPr lang="fr-FR" sz="1200" dirty="0">
              <a:solidFill>
                <a:schemeClr val="accent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426515" y="1528007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Logements « 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/:id »</a:t>
            </a:r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3180171" y="3695797"/>
            <a:ext cx="32400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H="1">
            <a:off x="5999766" y="3513449"/>
            <a:ext cx="299251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 bwMode="auto">
          <a:xfrm>
            <a:off x="9118970" y="1790630"/>
            <a:ext cx="2520000" cy="1763309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 bwMode="auto">
          <a:xfrm>
            <a:off x="9594574" y="4671513"/>
            <a:ext cx="550912" cy="46062"/>
          </a:xfrm>
          <a:prstGeom prst="rect">
            <a:avLst/>
          </a:prstGeom>
          <a:noFill/>
          <a:ln w="12700">
            <a:solidFill>
              <a:schemeClr val="accent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 bwMode="auto">
          <a:xfrm>
            <a:off x="9594574" y="4497366"/>
            <a:ext cx="550912" cy="5469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26538" y="2366420"/>
            <a:ext cx="25120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</a:t>
            </a:r>
            <a:r>
              <a:rPr lang="en-GB" sz="800" dirty="0" smtClean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his.props.match.params.id</a:t>
            </a:r>
            <a:endParaRPr lang="fr-FR" sz="800" dirty="0">
              <a:solidFill>
                <a:srgbClr val="FFFF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69" y="1823508"/>
            <a:ext cx="2520000" cy="17102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4" y="2027820"/>
            <a:ext cx="2505355" cy="2046684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 bwMode="auto">
          <a:xfrm>
            <a:off x="667600" y="1922201"/>
            <a:ext cx="2520000" cy="211317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90403" y="3748039"/>
            <a:ext cx="25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Tags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00399" y="3411515"/>
            <a:ext cx="2512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>
                <a:solidFill>
                  <a:schemeClr val="accent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</a:t>
            </a:r>
            <a:r>
              <a:rPr lang="en-GB" sz="1200" dirty="0" smtClean="0">
                <a:solidFill>
                  <a:schemeClr val="accent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dirty="0" smtClean="0">
                <a:solidFill>
                  <a:schemeClr val="accent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Host</a:t>
            </a:r>
            <a:endParaRPr lang="fr-FR" sz="1200" dirty="0">
              <a:solidFill>
                <a:schemeClr val="accent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6312217" y="2236338"/>
            <a:ext cx="2520000" cy="1460322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687" y="3745911"/>
            <a:ext cx="2520000" cy="152558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6312217" y="3735430"/>
            <a:ext cx="2520000" cy="1692153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05815" y="5147489"/>
            <a:ext cx="2522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Ratings</a:t>
            </a:r>
            <a:endParaRPr lang="fr-FR" sz="1200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9594574" y="4723715"/>
            <a:ext cx="550912" cy="46062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 bwMode="auto">
          <a:xfrm>
            <a:off x="5395383" y="3648784"/>
            <a:ext cx="625527" cy="131760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42" name="Connecteur droit avec flèche 41"/>
          <p:cNvCxnSpPr/>
          <p:nvPr/>
        </p:nvCxnSpPr>
        <p:spPr>
          <a:xfrm flipH="1" flipV="1">
            <a:off x="6014779" y="3750598"/>
            <a:ext cx="287704" cy="250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 bwMode="auto">
          <a:xfrm>
            <a:off x="1362075" y="3302000"/>
            <a:ext cx="1720850" cy="30733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689725" y="4671513"/>
            <a:ext cx="2079625" cy="325937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468509" y="4632208"/>
            <a:ext cx="3829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map()</a:t>
            </a:r>
            <a:endParaRPr lang="fr-FR" sz="600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743385" y="3468857"/>
            <a:ext cx="4731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map()</a:t>
            </a:r>
            <a:endParaRPr lang="fr-FR" sz="6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683231" y="3596930"/>
            <a:ext cx="74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Ratings</a:t>
            </a:r>
          </a:p>
        </p:txBody>
      </p:sp>
      <p:sp>
        <p:nvSpPr>
          <p:cNvPr id="4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261075" y="4563791"/>
            <a:ext cx="38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accent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Host</a:t>
            </a:r>
            <a:endParaRPr lang="fr-FR" sz="600" dirty="0">
              <a:solidFill>
                <a:schemeClr val="accent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261075" y="4416372"/>
            <a:ext cx="38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Tags</a:t>
            </a:r>
            <a:endParaRPr lang="fr-FR" sz="6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13462" y="4646765"/>
            <a:ext cx="5411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Ratings</a:t>
            </a:r>
            <a:endParaRPr lang="fr-FR" sz="600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5172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12975</TotalTime>
  <Words>1118</Words>
  <Application>Microsoft Office PowerPoint</Application>
  <PresentationFormat>Grand écran</PresentationFormat>
  <Paragraphs>239</Paragraphs>
  <Slides>18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33" baseType="lpstr">
      <vt:lpstr>Abhaya Libre</vt:lpstr>
      <vt:lpstr>Abhaya Libre ExtraBold</vt:lpstr>
      <vt:lpstr>Abhaya Libre Medium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2670</cp:revision>
  <dcterms:created xsi:type="dcterms:W3CDTF">2018-12-21T22:04:22Z</dcterms:created>
  <dcterms:modified xsi:type="dcterms:W3CDTF">2021-11-02T17:06:31Z</dcterms:modified>
</cp:coreProperties>
</file>